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50"/>
  </p:notesMasterIdLst>
  <p:sldIdLst>
    <p:sldId id="256" r:id="rId2"/>
    <p:sldId id="268" r:id="rId3"/>
    <p:sldId id="261" r:id="rId4"/>
    <p:sldId id="262" r:id="rId5"/>
    <p:sldId id="265" r:id="rId6"/>
    <p:sldId id="272" r:id="rId7"/>
    <p:sldId id="274" r:id="rId8"/>
    <p:sldId id="275" r:id="rId9"/>
    <p:sldId id="286" r:id="rId10"/>
    <p:sldId id="287" r:id="rId11"/>
    <p:sldId id="288" r:id="rId12"/>
    <p:sldId id="289" r:id="rId13"/>
    <p:sldId id="300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266" r:id="rId24"/>
    <p:sldId id="290" r:id="rId25"/>
    <p:sldId id="282" r:id="rId26"/>
    <p:sldId id="291" r:id="rId27"/>
    <p:sldId id="292" r:id="rId28"/>
    <p:sldId id="293" r:id="rId29"/>
    <p:sldId id="294" r:id="rId30"/>
    <p:sldId id="295" r:id="rId31"/>
    <p:sldId id="296" r:id="rId32"/>
    <p:sldId id="301" r:id="rId33"/>
    <p:sldId id="302" r:id="rId34"/>
    <p:sldId id="303" r:id="rId35"/>
    <p:sldId id="297" r:id="rId36"/>
    <p:sldId id="298" r:id="rId37"/>
    <p:sldId id="299" r:id="rId38"/>
    <p:sldId id="320" r:id="rId39"/>
    <p:sldId id="304" r:id="rId40"/>
    <p:sldId id="305" r:id="rId41"/>
    <p:sldId id="306" r:id="rId42"/>
    <p:sldId id="307" r:id="rId43"/>
    <p:sldId id="308" r:id="rId44"/>
    <p:sldId id="269" r:id="rId45"/>
    <p:sldId id="260" r:id="rId46"/>
    <p:sldId id="318" r:id="rId47"/>
    <p:sldId id="319" r:id="rId48"/>
    <p:sldId id="25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80920" cy="1440160"/>
          </a:xfrm>
        </p:spPr>
        <p:txBody>
          <a:bodyPr/>
          <a:lstStyle/>
          <a:p>
            <a:r>
              <a:rPr lang="hu-HU" dirty="0"/>
              <a:t>TOP-2.1.3-15-FE1-2016-00015</a:t>
            </a:r>
            <a:br>
              <a:rPr lang="hu-HU" sz="4000" dirty="0"/>
            </a:br>
            <a:br>
              <a:rPr lang="hu-HU" sz="2800" dirty="0"/>
            </a:br>
            <a:r>
              <a:rPr lang="hu-HU" dirty="0"/>
              <a:t>Sárbogárd város belterületi vízrendezése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55576" y="515719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err="1">
                <a:solidFill>
                  <a:srgbClr val="FFFF00"/>
                </a:solidFill>
              </a:rPr>
              <a:t>Sárszenmiklósi</a:t>
            </a:r>
            <a:r>
              <a:rPr lang="hu-HU" b="1" i="1" dirty="0">
                <a:solidFill>
                  <a:srgbClr val="FFFF00"/>
                </a:solidFill>
              </a:rPr>
              <a:t> Általános Iskola</a:t>
            </a:r>
          </a:p>
          <a:p>
            <a:r>
              <a:rPr lang="hu-HU" b="1" i="1" dirty="0">
                <a:solidFill>
                  <a:srgbClr val="FFFF00"/>
                </a:solidFill>
              </a:rPr>
              <a:t>2018 március 22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4896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5536" y="1106869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7544" y="371703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Megváltoztatja a folyók forgásirányát</a:t>
            </a:r>
          </a:p>
          <a:p>
            <a:r>
              <a:rPr lang="hu-HU" dirty="0">
                <a:solidFill>
                  <a:srgbClr val="FF0000"/>
                </a:solidFill>
              </a:rPr>
              <a:t>A Szovjetunió gigantikus terve amit ma is napirenden tart. </a:t>
            </a:r>
          </a:p>
        </p:txBody>
      </p:sp>
    </p:spTree>
    <p:extLst>
      <p:ext uri="{BB962C8B-B14F-4D97-AF65-F5344CB8AC3E}">
        <p14:creationId xmlns:p14="http://schemas.microsoft.com/office/powerpoint/2010/main" val="2213137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0" y="1041400"/>
            <a:ext cx="8001000" cy="58166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1560" y="173608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278092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Megváltoztatja a folyók forgásirányát</a:t>
            </a:r>
          </a:p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A Szovjetunió gigantikus terve amit.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835696" y="58772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FF00"/>
                </a:solidFill>
              </a:rPr>
              <a:t>Kivágja az őserdőket</a:t>
            </a:r>
          </a:p>
        </p:txBody>
      </p:sp>
    </p:spTree>
    <p:extLst>
      <p:ext uri="{BB962C8B-B14F-4D97-AF65-F5344CB8AC3E}">
        <p14:creationId xmlns:p14="http://schemas.microsoft.com/office/powerpoint/2010/main" val="273951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" y="916837"/>
            <a:ext cx="8972314" cy="592298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9592" y="111648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278092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Megváltoztatja a folyók forgásirányát</a:t>
            </a:r>
          </a:p>
          <a:p>
            <a:r>
              <a:rPr lang="hu-HU" dirty="0"/>
              <a:t>A Szovjetunió gigantikus terve amit.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403648" y="403135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Kivágja az őserdőket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43608" y="479715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FFF00"/>
                </a:solidFill>
              </a:rPr>
              <a:t>Lecsapolja a </a:t>
            </a:r>
            <a:r>
              <a:rPr lang="hu-HU" sz="4000" dirty="0" err="1">
                <a:solidFill>
                  <a:srgbClr val="FFFF00"/>
                </a:solidFill>
              </a:rPr>
              <a:t>mocsarakat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3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65025" y="1177883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29C7454-913D-4A05-B97D-21251C70C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46" y="1982184"/>
            <a:ext cx="70485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258224" y="1340768"/>
            <a:ext cx="8640960" cy="532859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16752" y="136773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Milyen formában találkozunk a vízzel a hétköznapokban?</a:t>
            </a:r>
          </a:p>
          <a:p>
            <a:r>
              <a:rPr lang="hu-HU" dirty="0"/>
              <a:t>Mennyi vizet fogyasztunk egy nap?</a:t>
            </a:r>
          </a:p>
        </p:txBody>
      </p:sp>
      <p:sp>
        <p:nvSpPr>
          <p:cNvPr id="8" name="Téglalap 7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A700BB8-84ED-4D9E-9126-09255B1A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8" y="2204864"/>
            <a:ext cx="1870260" cy="124684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D0C894B-610B-48A5-A471-74A2D13EC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339" y="2190324"/>
            <a:ext cx="1854051" cy="123497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B2BC27F-20A9-48C3-930E-9CA6D62F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60" r="2319"/>
          <a:stretch/>
        </p:blipFill>
        <p:spPr>
          <a:xfrm>
            <a:off x="91846" y="3380712"/>
            <a:ext cx="2014531" cy="140884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F4BBDB7-654B-4807-B050-7802ED45C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006" y="3483687"/>
            <a:ext cx="2074378" cy="1360248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0912386E-7193-494A-982E-63259C5FF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532" y="4777959"/>
            <a:ext cx="2239697" cy="149764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70CFB1A-1A3E-4423-8F1D-30D769D4D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072" y="2272898"/>
            <a:ext cx="1972760" cy="128448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84EC1612-F4A1-4DAC-8E78-285AC9364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52" y="4683880"/>
            <a:ext cx="2346318" cy="149765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A6B0D32-FD60-43D8-8B4D-D17607F5EC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14" t="-2297" r="4667" b="2297"/>
          <a:stretch/>
        </p:blipFill>
        <p:spPr>
          <a:xfrm>
            <a:off x="1836264" y="3337799"/>
            <a:ext cx="185405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0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279237" cy="549582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373496" y="362149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Honnan nyerjük a azt a vizet ami a csapból folyik?</a:t>
            </a:r>
          </a:p>
        </p:txBody>
      </p:sp>
      <p:sp>
        <p:nvSpPr>
          <p:cNvPr id="7" name="Téglalap 6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281678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r="17602" b="10427"/>
          <a:stretch/>
        </p:blipFill>
        <p:spPr>
          <a:xfrm>
            <a:off x="2426574" y="1808880"/>
            <a:ext cx="4593697" cy="491418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51520" y="155679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Magyarországon többnyire felszín alatti vízkészleteket használunk</a:t>
            </a:r>
          </a:p>
          <a:p>
            <a:pPr marL="285750" indent="-285750">
              <a:buFontTx/>
              <a:buChar char="-"/>
            </a:pPr>
            <a:r>
              <a:rPr lang="hu-HU" dirty="0"/>
              <a:t>Réteg víz</a:t>
            </a:r>
          </a:p>
          <a:p>
            <a:pPr marL="285750" indent="-285750">
              <a:buFontTx/>
              <a:buChar char="-"/>
            </a:pPr>
            <a:r>
              <a:rPr lang="hu-HU" dirty="0"/>
              <a:t>Parti szűrésű víz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21859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3665" r="605" b="5948"/>
          <a:stretch/>
        </p:blipFill>
        <p:spPr>
          <a:xfrm>
            <a:off x="156281" y="1340768"/>
            <a:ext cx="8820818" cy="5328592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51520" y="1556792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Fontos, hogy takarékoskodjunk a vízzel.</a:t>
            </a:r>
          </a:p>
          <a:p>
            <a:r>
              <a:rPr lang="hu-HU" dirty="0"/>
              <a:t>Gazdálkodjunk a vízzel!</a:t>
            </a:r>
          </a:p>
          <a:p>
            <a:endParaRPr lang="hu-HU" dirty="0"/>
          </a:p>
          <a:p>
            <a:r>
              <a:rPr lang="hu-HU" dirty="0"/>
              <a:t>A víz körforgása érdekében minél több tiszta vizet kell tárolni a talajban és a felszínen, hogy a rétegvizek pótlása megtörténjen.</a:t>
            </a:r>
          </a:p>
          <a:p>
            <a:r>
              <a:rPr lang="hu-HU" dirty="0"/>
              <a:t>A vízvisszatartás pozitív hatással van:</a:t>
            </a:r>
          </a:p>
          <a:p>
            <a:r>
              <a:rPr lang="hu-HU" dirty="0"/>
              <a:t>	- a növénytermesztésre</a:t>
            </a:r>
          </a:p>
          <a:p>
            <a:r>
              <a:rPr lang="hu-HU" dirty="0"/>
              <a:t>	- a mikroklíma alakulására</a:t>
            </a:r>
          </a:p>
          <a:p>
            <a:r>
              <a:rPr lang="hu-HU" dirty="0"/>
              <a:t>	- az árvízvédekezésre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E22A950-4C3A-4CFC-BBBB-DE6C136A7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17" y="3270771"/>
            <a:ext cx="4559735" cy="34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08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id="{F083075A-7CAC-4486-9C9C-EFA29D1B3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5288"/>
          <a:stretch/>
        </p:blipFill>
        <p:spPr>
          <a:xfrm>
            <a:off x="4572000" y="3655420"/>
            <a:ext cx="4082759" cy="2797916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9004F43-FCDD-43A2-A20A-E37C1FB7A695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6474254-0646-4486-A2CA-53446E12C194}"/>
              </a:ext>
            </a:extLst>
          </p:cNvPr>
          <p:cNvSpPr txBox="1"/>
          <p:nvPr/>
        </p:nvSpPr>
        <p:spPr>
          <a:xfrm>
            <a:off x="2801507" y="23509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Kétféle helyzetre kell felkészülni!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935E681-662F-42A7-BCB2-D5C51D91D7EF}"/>
              </a:ext>
            </a:extLst>
          </p:cNvPr>
          <p:cNvCxnSpPr>
            <a:cxnSpLocks/>
          </p:cNvCxnSpPr>
          <p:nvPr/>
        </p:nvCxnSpPr>
        <p:spPr>
          <a:xfrm>
            <a:off x="4920202" y="2701158"/>
            <a:ext cx="1224136" cy="385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8FB44194-E654-41BE-99E3-EF66F14FB811}"/>
              </a:ext>
            </a:extLst>
          </p:cNvPr>
          <p:cNvCxnSpPr>
            <a:cxnSpLocks/>
          </p:cNvCxnSpPr>
          <p:nvPr/>
        </p:nvCxnSpPr>
        <p:spPr>
          <a:xfrm flipH="1">
            <a:off x="2790656" y="2720324"/>
            <a:ext cx="1152128" cy="42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02BF02C-0E5E-46B4-8779-93325A3634CA}"/>
              </a:ext>
            </a:extLst>
          </p:cNvPr>
          <p:cNvSpPr txBox="1"/>
          <p:nvPr/>
        </p:nvSpPr>
        <p:spPr>
          <a:xfrm>
            <a:off x="5813999" y="32140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SOK VÍZ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4D05F88-0615-43D8-A601-2330B21AED14}"/>
              </a:ext>
            </a:extLst>
          </p:cNvPr>
          <p:cNvSpPr txBox="1"/>
          <p:nvPr/>
        </p:nvSpPr>
        <p:spPr>
          <a:xfrm>
            <a:off x="1566661" y="3218528"/>
            <a:ext cx="1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KEVÉS VÍZ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E4CD0DB-02CD-4B2F-AA04-2F1D6E79DD63}"/>
              </a:ext>
            </a:extLst>
          </p:cNvPr>
          <p:cNvSpPr txBox="1"/>
          <p:nvPr/>
        </p:nvSpPr>
        <p:spPr>
          <a:xfrm>
            <a:off x="417232" y="1391761"/>
            <a:ext cx="559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Globális felmelegedés hatása:</a:t>
            </a:r>
          </a:p>
          <a:p>
            <a:r>
              <a:rPr lang="hu-HU" dirty="0"/>
              <a:t>	Ritkább csapadékesemények</a:t>
            </a:r>
          </a:p>
          <a:p>
            <a:r>
              <a:rPr lang="hu-HU" dirty="0"/>
              <a:t>	Hevesebb intenzitás, nagyobb mennyiség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6E4B10B7-C640-4420-BBE5-ABB3A621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4" y="3675650"/>
            <a:ext cx="3745970" cy="27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3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DEFB18D1-D7F8-40A4-9031-AD8035C6E592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B7BBB0D-9F5F-41C2-B04D-B0E0BF8A284B}"/>
              </a:ext>
            </a:extLst>
          </p:cNvPr>
          <p:cNvSpPr txBox="1"/>
          <p:nvPr/>
        </p:nvSpPr>
        <p:spPr>
          <a:xfrm>
            <a:off x="171610" y="1904813"/>
            <a:ext cx="621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kisebb mennyiségű csapadékot a keletkezés helyén kell tárolni a vízhiányos időszakra.</a:t>
            </a:r>
          </a:p>
          <a:p>
            <a:r>
              <a:rPr lang="hu-HU" dirty="0"/>
              <a:t>- Házi esővíztartályok (ciszternák)</a:t>
            </a:r>
          </a:p>
          <a:p>
            <a:r>
              <a:rPr lang="hu-HU" dirty="0"/>
              <a:t>- Beszivárogtatás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1F581C-AB13-4EFE-B13E-67D5CD72AC21}"/>
              </a:ext>
            </a:extLst>
          </p:cNvPr>
          <p:cNvSpPr txBox="1"/>
          <p:nvPr/>
        </p:nvSpPr>
        <p:spPr>
          <a:xfrm>
            <a:off x="3853913" y="1454821"/>
            <a:ext cx="1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KEVÉS VÍZ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1B3CDB4-AD29-4E5D-BD3E-E6E66F03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70" y="2420888"/>
            <a:ext cx="3717506" cy="321409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679EA55-CE2D-4BD6-A867-C494B4301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53914"/>
            <a:ext cx="4292193" cy="22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7920880" cy="984885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</a:rPr>
              <a:t>Jó napot kívánunk ! </a:t>
            </a:r>
            <a:br>
              <a:rPr lang="hu-HU" dirty="0"/>
            </a:b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1229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6DFEB27-A0B6-415D-9D00-72C673E281DD}"/>
              </a:ext>
            </a:extLst>
          </p:cNvPr>
          <p:cNvSpPr txBox="1"/>
          <p:nvPr/>
        </p:nvSpPr>
        <p:spPr>
          <a:xfrm>
            <a:off x="171610" y="1854116"/>
            <a:ext cx="621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Hirtelen lehulló nagy mennyiségű csapadék</a:t>
            </a:r>
          </a:p>
          <a:p>
            <a:r>
              <a:rPr lang="hu-HU" dirty="0"/>
              <a:t> - Minél hamarabb elvezetni, mielőtt kárt okoz</a:t>
            </a:r>
          </a:p>
          <a:p>
            <a:r>
              <a:rPr lang="hu-HU" dirty="0"/>
              <a:t> - Alkalmas helyen a lehető legnagyobb részét </a:t>
            </a:r>
            <a:r>
              <a:rPr lang="hu-HU" dirty="0" err="1"/>
              <a:t>tározni</a:t>
            </a:r>
            <a:r>
              <a:rPr lang="hu-HU" dirty="0"/>
              <a:t> (árvízcsúcs csökkentés, pl.: Fehérvárcsurgó)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661AEB5-9938-4326-96C2-4A8A3E3B7A03}"/>
              </a:ext>
            </a:extLst>
          </p:cNvPr>
          <p:cNvSpPr txBox="1"/>
          <p:nvPr/>
        </p:nvSpPr>
        <p:spPr>
          <a:xfrm>
            <a:off x="3923928" y="14847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SOK VÍZ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D69AB7E-880E-47E8-9F6F-BF5B79EF6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3893"/>
            <a:ext cx="4079419" cy="27226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5D09904-A903-468B-B4C5-A0880401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647" y="1669450"/>
            <a:ext cx="3147477" cy="165444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47EAA32-C134-49A7-9653-A62B60A12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11" y="3573016"/>
            <a:ext cx="4286250" cy="2857500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171771B7-39D9-47B1-BE6D-C0631F295EC3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17124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182A5310-4641-4C28-80F0-F817733C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" y="1556792"/>
            <a:ext cx="9024724" cy="506759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EE599AC-0516-435C-8476-9561EEAF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884" y="2367638"/>
            <a:ext cx="3559308" cy="250152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2809" y="1196752"/>
            <a:ext cx="6768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Ezzel szemben a lefolyástalan területekről fontos a víz megfelelő mértékű elvezetése, hogy ne alakulhasson ki </a:t>
            </a:r>
            <a:r>
              <a:rPr lang="hu-HU" dirty="0" err="1"/>
              <a:t>u.n</a:t>
            </a:r>
            <a:r>
              <a:rPr lang="hu-HU" dirty="0"/>
              <a:t>. „pangó víz” ami szennyezné a vízbázisokat.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 pangó víz közegészségügyi kockázatot jelent.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7138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18218" y="1340768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Jelen projekt célja is a vízelvezetés. </a:t>
            </a:r>
          </a:p>
          <a:p>
            <a:endParaRPr lang="hu-HU" dirty="0"/>
          </a:p>
          <a:p>
            <a:r>
              <a:rPr lang="hu-HU" dirty="0"/>
              <a:t>Sárbogárd magas talajvízállású terület (1,5-2 m)</a:t>
            </a:r>
          </a:p>
          <a:p>
            <a:r>
              <a:rPr lang="hu-HU" dirty="0"/>
              <a:t>A csapadékot minél gyorsabban el kell vezetni. </a:t>
            </a:r>
          </a:p>
          <a:p>
            <a:r>
              <a:rPr lang="hu-HU" dirty="0"/>
              <a:t>Az új, burkolt árkok nagyobb áramlási sebességet biztosítanak, gyorsabban levonul a víz, tehát nagyobb mennyiség vezethető el.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77691D6-7990-4677-A950-5596F236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66740"/>
            <a:ext cx="4177277" cy="313295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6AB6E8D-8552-4318-8559-EBE85605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05" y="3266740"/>
            <a:ext cx="4177277" cy="31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59936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táj”">
            <a:extLst>
              <a:ext uri="{FF2B5EF4-FFF2-40B4-BE49-F238E27FC236}">
                <a16:creationId xmlns:a16="http://schemas.microsoft.com/office/drawing/2014/main" id="{4971D254-1095-4F59-9643-BA4E3CC8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8093"/>
            <a:ext cx="8696413" cy="581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772816"/>
            <a:ext cx="7439744" cy="4239344"/>
          </a:xfrm>
        </p:spPr>
        <p:txBody>
          <a:bodyPr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Ady Endre: A magyar Ugaron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Vad indák gyűrűznek körül,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Míg a föld alvó lelkét lesem,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Régmult</a:t>
            </a: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virágok illata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Bódít szerelmesen.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hu-HU" sz="14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hu-HU" sz="1200" b="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1341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0.gstatic.com/images?q=tbn:ANd9GcRBpTpYZAFVA83chVGIoR6k2jy2zHAyvj_Zkrz1DfvvtCMfbRfG">
            <a:extLst>
              <a:ext uri="{FF2B5EF4-FFF2-40B4-BE49-F238E27FC236}">
                <a16:creationId xmlns:a16="http://schemas.microsoft.com/office/drawing/2014/main" id="{DB38485A-14D0-484E-98F1-885FDDA2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" y="980728"/>
            <a:ext cx="8954041" cy="58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656" y="2286000"/>
            <a:ext cx="7439744" cy="2943200"/>
          </a:xfrm>
        </p:spPr>
        <p:txBody>
          <a:bodyPr/>
          <a:lstStyle/>
          <a:p>
            <a:r>
              <a:rPr lang="hu-HU" sz="3200" dirty="0">
                <a:solidFill>
                  <a:schemeClr val="tx1"/>
                </a:solidFill>
              </a:rPr>
              <a:t>Külterületi vízelvezetés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504640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magyar tájak”">
            <a:extLst>
              <a:ext uri="{FF2B5EF4-FFF2-40B4-BE49-F238E27FC236}">
                <a16:creationId xmlns:a16="http://schemas.microsoft.com/office/drawing/2014/main" id="{EC22FF58-E6F6-415E-BBE9-124D83DD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0" y="1124744"/>
            <a:ext cx="8993912" cy="562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4D2F31F-5A6E-4AE3-8915-A031D071136B}"/>
              </a:ext>
            </a:extLst>
          </p:cNvPr>
          <p:cNvSpPr txBox="1"/>
          <p:nvPr/>
        </p:nvSpPr>
        <p:spPr>
          <a:xfrm>
            <a:off x="323528" y="1674674"/>
            <a:ext cx="8062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 táj amelyet örököltünk és a gondozását az unokáktól kaptuk kölcsönbe</a:t>
            </a:r>
          </a:p>
        </p:txBody>
      </p:sp>
    </p:spTree>
    <p:extLst>
      <p:ext uri="{BB962C8B-B14F-4D97-AF65-F5344CB8AC3E}">
        <p14:creationId xmlns:p14="http://schemas.microsoft.com/office/powerpoint/2010/main" val="2059483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4098" name="Picture 2" descr="Kapcsolódó kép">
            <a:extLst>
              <a:ext uri="{FF2B5EF4-FFF2-40B4-BE49-F238E27FC236}">
                <a16:creationId xmlns:a16="http://schemas.microsoft.com/office/drawing/2014/main" id="{9CD60DF8-D741-48DE-828C-9AFE0BB6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2" y="2204864"/>
            <a:ext cx="9021908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75656" y="151519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település és a határa</a:t>
            </a:r>
          </a:p>
        </p:txBody>
      </p:sp>
    </p:spTree>
    <p:extLst>
      <p:ext uri="{BB962C8B-B14F-4D97-AF65-F5344CB8AC3E}">
        <p14:creationId xmlns:p14="http://schemas.microsoft.com/office/powerpoint/2010/main" val="3715724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határ a települést körbevevő táj.</a:t>
            </a:r>
          </a:p>
          <a:p>
            <a:pPr algn="ctr"/>
            <a:r>
              <a:rPr lang="hu-HU" sz="2400" dirty="0"/>
              <a:t>Biztosítja a megélhetést </a:t>
            </a:r>
          </a:p>
        </p:txBody>
      </p:sp>
      <p:pic>
        <p:nvPicPr>
          <p:cNvPr id="5122" name="Picture 2" descr="Képtalálat a következőre: „búza”">
            <a:extLst>
              <a:ext uri="{FF2B5EF4-FFF2-40B4-BE49-F238E27FC236}">
                <a16:creationId xmlns:a16="http://schemas.microsoft.com/office/drawing/2014/main" id="{B49D5F35-B263-4296-9275-A7887D6C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7748"/>
            <a:ext cx="8744747" cy="483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92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határ a települést körbevevő táj.</a:t>
            </a:r>
          </a:p>
          <a:p>
            <a:pPr algn="ctr"/>
            <a:r>
              <a:rPr lang="hu-HU" sz="2400" dirty="0"/>
              <a:t>Biztosítja a megélhetést </a:t>
            </a:r>
          </a:p>
        </p:txBody>
      </p:sp>
      <p:pic>
        <p:nvPicPr>
          <p:cNvPr id="6146" name="Picture 2" descr="Kapcsolódó kép">
            <a:extLst>
              <a:ext uri="{FF2B5EF4-FFF2-40B4-BE49-F238E27FC236}">
                <a16:creationId xmlns:a16="http://schemas.microsoft.com/office/drawing/2014/main" id="{8D580A8C-6089-4C63-BD78-49FC6446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6" y="2027749"/>
            <a:ext cx="8233076" cy="485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9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794602"/>
            <a:ext cx="8280920" cy="3816429"/>
          </a:xfrm>
          <a:noFill/>
        </p:spPr>
        <p:txBody>
          <a:bodyPr wrap="square">
            <a:spAutoFit/>
          </a:bodyPr>
          <a:lstStyle/>
          <a:p>
            <a:r>
              <a:rPr lang="hu-HU" sz="4000" dirty="0">
                <a:solidFill>
                  <a:schemeClr val="tx1"/>
                </a:solidFill>
              </a:rPr>
              <a:t>Mező Bálint </a:t>
            </a:r>
            <a:br>
              <a:rPr lang="hu-HU" dirty="0"/>
            </a:br>
            <a:r>
              <a:rPr lang="hu-HU" sz="1800" dirty="0">
                <a:solidFill>
                  <a:schemeClr val="tx1"/>
                </a:solidFill>
              </a:rPr>
              <a:t>okl. Vízépítő mérnök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BME 2017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 err="1">
                <a:solidFill>
                  <a:schemeClr val="tx1"/>
                </a:solidFill>
              </a:rPr>
              <a:t>Sárszemiklósi</a:t>
            </a:r>
            <a:r>
              <a:rPr lang="hu-HU" sz="1800" dirty="0">
                <a:solidFill>
                  <a:schemeClr val="tx1"/>
                </a:solidFill>
              </a:rPr>
              <a:t> Általános Iskola 1998-2006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4000" dirty="0">
                <a:solidFill>
                  <a:schemeClr val="tx1"/>
                </a:solidFill>
              </a:rPr>
              <a:t>Lajtos János 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okl. mezőgazdasági gépészmérnök 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 err="1">
                <a:solidFill>
                  <a:schemeClr val="tx1"/>
                </a:solidFill>
              </a:rPr>
              <a:t>szie</a:t>
            </a:r>
            <a:r>
              <a:rPr lang="hu-HU" sz="1800" dirty="0">
                <a:solidFill>
                  <a:schemeClr val="tx1"/>
                </a:solidFill>
              </a:rPr>
              <a:t> (GATE ) 1984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sárszentmiklósi általános </a:t>
            </a:r>
            <a:r>
              <a:rPr lang="hu-HU" sz="1800" dirty="0" err="1">
                <a:solidFill>
                  <a:schemeClr val="tx1"/>
                </a:solidFill>
              </a:rPr>
              <a:t>Isola</a:t>
            </a:r>
            <a:r>
              <a:rPr lang="hu-HU" sz="1800" dirty="0">
                <a:solidFill>
                  <a:schemeClr val="tx1"/>
                </a:solidFill>
              </a:rPr>
              <a:t> 1966-1974</a:t>
            </a:r>
            <a:br>
              <a:rPr lang="hu-HU" sz="1800" dirty="0">
                <a:solidFill>
                  <a:schemeClr val="tx1"/>
                </a:solidFill>
              </a:rPr>
            </a:br>
            <a:br>
              <a:rPr lang="hu-HU" sz="1800" dirty="0">
                <a:solidFill>
                  <a:schemeClr val="tx1"/>
                </a:solidFill>
              </a:rPr>
            </a:br>
            <a:br>
              <a:rPr lang="hu-HU" sz="1800" dirty="0">
                <a:solidFill>
                  <a:schemeClr val="tx1"/>
                </a:solidFill>
              </a:rPr>
            </a:b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914752" y="476672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2041263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FF0000"/>
                </a:solidFill>
              </a:rPr>
              <a:t>Veszélyek</a:t>
            </a:r>
          </a:p>
          <a:p>
            <a:pPr algn="ctr"/>
            <a:r>
              <a:rPr lang="hu-HU" sz="2400" dirty="0"/>
              <a:t>Az aszály</a:t>
            </a:r>
          </a:p>
        </p:txBody>
      </p:sp>
      <p:pic>
        <p:nvPicPr>
          <p:cNvPr id="7170" name="Picture 2" descr="Kapcsolódó kép">
            <a:extLst>
              <a:ext uri="{FF2B5EF4-FFF2-40B4-BE49-F238E27FC236}">
                <a16:creationId xmlns:a16="http://schemas.microsoft.com/office/drawing/2014/main" id="{38CBF31F-FF40-4E88-AD9F-A260378D7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8" y="2052367"/>
            <a:ext cx="73152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89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8198" name="Picture 6" descr="Képtalálat a következőre: „belvíz”">
            <a:extLst>
              <a:ext uri="{FF2B5EF4-FFF2-40B4-BE49-F238E27FC236}">
                <a16:creationId xmlns:a16="http://schemas.microsoft.com/office/drawing/2014/main" id="{DC8D5C73-CAB5-4201-B6CF-40B83CCC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5" y="2027748"/>
            <a:ext cx="8804615" cy="48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15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1266" name="Picture 2" descr="Kapcsolódó kép">
            <a:extLst>
              <a:ext uri="{FF2B5EF4-FFF2-40B4-BE49-F238E27FC236}">
                <a16:creationId xmlns:a16="http://schemas.microsoft.com/office/drawing/2014/main" id="{EA230DFC-5D9E-45D0-9F62-D2DD6172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19972"/>
            <a:ext cx="8352928" cy="51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61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3314" name="Picture 2" descr="Kapcsolódó kép">
            <a:extLst>
              <a:ext uri="{FF2B5EF4-FFF2-40B4-BE49-F238E27FC236}">
                <a16:creationId xmlns:a16="http://schemas.microsoft.com/office/drawing/2014/main" id="{1CFC9DA3-12F1-4425-80B6-48F4E505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" y="1824038"/>
            <a:ext cx="8879633" cy="49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33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4338" name="Picture 2" descr="Képtalálat a következőre: „vízmosás”">
            <a:extLst>
              <a:ext uri="{FF2B5EF4-FFF2-40B4-BE49-F238E27FC236}">
                <a16:creationId xmlns:a16="http://schemas.microsoft.com/office/drawing/2014/main" id="{C4BF22FA-4881-417B-AF06-6B8EFC404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220"/>
            <a:ext cx="9144000" cy="42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23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 feladat</a:t>
            </a:r>
          </a:p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Aszályban a növények számára éltető vizet a talajban tartani </a:t>
            </a:r>
          </a:p>
        </p:txBody>
      </p:sp>
      <p:pic>
        <p:nvPicPr>
          <p:cNvPr id="9218" name="Picture 2" descr="Képtalálat a következőre: „növények gyökere”">
            <a:extLst>
              <a:ext uri="{FF2B5EF4-FFF2-40B4-BE49-F238E27FC236}">
                <a16:creationId xmlns:a16="http://schemas.microsoft.com/office/drawing/2014/main" id="{1858ED23-EA96-480E-8117-78A35884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44" y="2744131"/>
            <a:ext cx="5580112" cy="39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29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Sok eső esetén a szántóföld mentesítése valamint a talajvízszint csökkentése </a:t>
            </a:r>
          </a:p>
        </p:txBody>
      </p:sp>
      <p:pic>
        <p:nvPicPr>
          <p:cNvPr id="10242" name="Picture 2" descr="Kapcsolódó kép">
            <a:extLst>
              <a:ext uri="{FF2B5EF4-FFF2-40B4-BE49-F238E27FC236}">
                <a16:creationId xmlns:a16="http://schemas.microsoft.com/office/drawing/2014/main" id="{A09B7D8F-370D-407D-B9F3-10327294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544616" cy="41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760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 két feladatot együtt oldja meg a </a:t>
            </a:r>
            <a:r>
              <a:rPr lang="hu-HU" sz="3600" b="1" dirty="0">
                <a:latin typeface="Bookman Old Style" panose="02050604050505020204" pitchFamily="18" charset="0"/>
              </a:rPr>
              <a:t>melioráció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BBC027-C9ED-439F-812A-DD2266A95698}"/>
              </a:ext>
            </a:extLst>
          </p:cNvPr>
          <p:cNvSpPr txBox="1"/>
          <p:nvPr/>
        </p:nvSpPr>
        <p:spPr>
          <a:xfrm>
            <a:off x="395536" y="2780928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Azon fizikai, kémiai, vízgazdálkodási, műszaki beavatkozások összessége, melyeket a talaj termékenységének fenntartása illetve növelése érdekében végzünk, a szokásos agrotechnikai beavatkozásokon felül.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A talajjavítás módszerei Fizikai (mechanikai) Kémiai Biológiai</a:t>
            </a:r>
          </a:p>
        </p:txBody>
      </p:sp>
    </p:spTree>
    <p:extLst>
      <p:ext uri="{BB962C8B-B14F-4D97-AF65-F5344CB8AC3E}">
        <p14:creationId xmlns:p14="http://schemas.microsoft.com/office/powerpoint/2010/main" val="2095660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EA65D0D8-4190-42B5-B54D-50F690FD756D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4627CAB-296D-44CD-BBFE-A2EA09ACC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90" y="2348880"/>
            <a:ext cx="6096000" cy="4257675"/>
          </a:xfrm>
          <a:prstGeom prst="rect">
            <a:avLst/>
          </a:prstGeom>
        </p:spPr>
      </p:pic>
      <p:sp>
        <p:nvSpPr>
          <p:cNvPr id="7" name="Szöveg helye 2">
            <a:extLst>
              <a:ext uri="{FF2B5EF4-FFF2-40B4-BE49-F238E27FC236}">
                <a16:creationId xmlns:a16="http://schemas.microsoft.com/office/drawing/2014/main" id="{7EBBA125-22D4-470F-AD8D-15E9EFC49DDC}"/>
              </a:ext>
            </a:extLst>
          </p:cNvPr>
          <p:cNvSpPr txBox="1">
            <a:spLocks/>
          </p:cNvSpPr>
          <p:nvPr/>
        </p:nvSpPr>
        <p:spPr>
          <a:xfrm>
            <a:off x="570246" y="1556792"/>
            <a:ext cx="799288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Magyarország átlagos vízmérlege</a:t>
            </a:r>
          </a:p>
        </p:txBody>
      </p:sp>
    </p:spTree>
    <p:extLst>
      <p:ext uri="{BB962C8B-B14F-4D97-AF65-F5344CB8AC3E}">
        <p14:creationId xmlns:p14="http://schemas.microsoft.com/office/powerpoint/2010/main" val="2550474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És amikor mindent megoldottunk</a:t>
            </a:r>
          </a:p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EEFC905-DADA-4FBD-A869-5C10D4C6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2855"/>
            <a:ext cx="8928992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286000"/>
            <a:ext cx="8447856" cy="330324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"</a:t>
            </a:r>
            <a:r>
              <a:rPr lang="hu-HU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Víz!</a:t>
            </a:r>
            <a:b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Se ízed nincs, se zamatod, nem lehet meghatározni téged, megízlelnek, anélkül, hogy megismernének. Nem szükséges vagy az életben: maga az élet vagy.„</a:t>
            </a:r>
            <a:b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4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(Saint-Exupéry)</a:t>
            </a:r>
            <a:endParaRPr lang="hu-HU" sz="2000" b="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979712" y="173608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 víz az élet forrása</a:t>
            </a:r>
            <a:endParaRPr lang="hu-HU" sz="2800" i="1" dirty="0">
              <a:latin typeface="Bookman Old Style" panose="020506040505050202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289166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E3A9FF9-E7F8-490C-9009-91A086535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2" y="1824037"/>
            <a:ext cx="8872156" cy="49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11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6386" name="Picture 2" descr="Képtalálat a következőre: „öntözés képek”">
            <a:extLst>
              <a:ext uri="{FF2B5EF4-FFF2-40B4-BE49-F238E27FC236}">
                <a16:creationId xmlns:a16="http://schemas.microsoft.com/office/drawing/2014/main" id="{24E71C19-457C-4C0D-9DB7-F1DF0F15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820954"/>
            <a:ext cx="8424936" cy="50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93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5362" name="Picture 2" descr="http://www.technoconsult.hu/sites/default/files/field/image/felszinalatti_csepi.jpg">
            <a:extLst>
              <a:ext uri="{FF2B5EF4-FFF2-40B4-BE49-F238E27FC236}">
                <a16:creationId xmlns:a16="http://schemas.microsoft.com/office/drawing/2014/main" id="{FB34F2A3-4E1C-4F63-877A-AC6AB46B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223"/>
            <a:ext cx="914400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44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9458" name="Picture 2" descr="Képtalálat a következőre: „öntözés képek”">
            <a:extLst>
              <a:ext uri="{FF2B5EF4-FFF2-40B4-BE49-F238E27FC236}">
                <a16:creationId xmlns:a16="http://schemas.microsoft.com/office/drawing/2014/main" id="{2C6B933A-85AF-43FC-9224-BC8EB6083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10" y="1820954"/>
            <a:ext cx="7344816" cy="50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79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3395749"/>
            <a:ext cx="4176464" cy="769764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A ma problémája !?!?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19EE65-9769-42D9-BA41-DEB76DD2D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06887" y="1604076"/>
            <a:ext cx="3648075" cy="435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514191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025335" y="1484784"/>
            <a:ext cx="3528392" cy="769764"/>
          </a:xfrm>
        </p:spPr>
        <p:txBody>
          <a:bodyPr>
            <a:normAutofit/>
          </a:bodyPr>
          <a:lstStyle/>
          <a:p>
            <a:pPr algn="ctr"/>
            <a:r>
              <a:rPr lang="hu-HU" sz="2000" dirty="0"/>
              <a:t>Fogyasztói társadalom</a:t>
            </a:r>
          </a:p>
        </p:txBody>
      </p:sp>
      <p:pic>
        <p:nvPicPr>
          <p:cNvPr id="5" name="Picture 2" descr="Africa_poverty-383x480">
            <a:extLst>
              <a:ext uri="{FF2B5EF4-FFF2-40B4-BE49-F238E27FC236}">
                <a16:creationId xmlns:a16="http://schemas.microsoft.com/office/drawing/2014/main" id="{F619EE65-9769-42D9-BA41-DEB76DD2D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27" y="2547437"/>
            <a:ext cx="2481445" cy="31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8-21-07-obese-child">
            <a:extLst>
              <a:ext uri="{FF2B5EF4-FFF2-40B4-BE49-F238E27FC236}">
                <a16:creationId xmlns:a16="http://schemas.microsoft.com/office/drawing/2014/main" id="{F5C1C4FE-E699-46D0-97B3-19518EF94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85211"/>
            <a:ext cx="3531349" cy="249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563267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026F373-521F-4DA5-A555-C3E5B04E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412776"/>
            <a:ext cx="7837714" cy="522514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453847"/>
            <a:ext cx="7439744" cy="1143000"/>
          </a:xfrm>
        </p:spPr>
        <p:txBody>
          <a:bodyPr/>
          <a:lstStyle/>
          <a:p>
            <a:r>
              <a:rPr lang="hu-HU" sz="3200" dirty="0"/>
              <a:t>Összefoglaló zárszó</a:t>
            </a:r>
            <a:br>
              <a:rPr lang="hu-HU" sz="3200" dirty="0"/>
            </a:br>
            <a:br>
              <a:rPr lang="hu-HU" sz="3200" dirty="0"/>
            </a:br>
            <a:endParaRPr lang="hu-HU" sz="3200" dirty="0"/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595207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78AD86A8-B860-4BEE-BD4A-12552B5C46C5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E72376D7-D4ED-42AB-BF81-A5186CAE0960}"/>
              </a:ext>
            </a:extLst>
          </p:cNvPr>
          <p:cNvSpPr txBox="1">
            <a:spLocks/>
          </p:cNvSpPr>
          <p:nvPr/>
        </p:nvSpPr>
        <p:spPr>
          <a:xfrm>
            <a:off x="395536" y="1916832"/>
            <a:ext cx="799288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A sok vizet ki kell vezetni a lakott területről, ahol károkat okozna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E6EB761A-EC5F-4A01-9C79-E0044FFBD2AE}"/>
              </a:ext>
            </a:extLst>
          </p:cNvPr>
          <p:cNvCxnSpPr>
            <a:cxnSpLocks/>
          </p:cNvCxnSpPr>
          <p:nvPr/>
        </p:nvCxnSpPr>
        <p:spPr>
          <a:xfrm>
            <a:off x="2987824" y="2420888"/>
            <a:ext cx="180020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E44C1835-C611-4CBD-82DA-5C5E9F7EFB87}"/>
              </a:ext>
            </a:extLst>
          </p:cNvPr>
          <p:cNvSpPr txBox="1">
            <a:spLocks/>
          </p:cNvSpPr>
          <p:nvPr/>
        </p:nvSpPr>
        <p:spPr>
          <a:xfrm>
            <a:off x="4932040" y="2492897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Külterületen is képes károkat okozni, de kisebb jelentőséggel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FC20BBC8-B5BB-4C12-B630-18B1DF185048}"/>
              </a:ext>
            </a:extLst>
          </p:cNvPr>
          <p:cNvCxnSpPr/>
          <p:nvPr/>
        </p:nvCxnSpPr>
        <p:spPr>
          <a:xfrm flipH="1">
            <a:off x="5724128" y="3429000"/>
            <a:ext cx="1008112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9983A969-9DDC-4B4D-8233-0702AE430071}"/>
              </a:ext>
            </a:extLst>
          </p:cNvPr>
          <p:cNvSpPr txBox="1">
            <a:spLocks/>
          </p:cNvSpPr>
          <p:nvPr/>
        </p:nvSpPr>
        <p:spPr>
          <a:xfrm>
            <a:off x="2123728" y="3635732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Helyes vízkormányzással ugyanez a víz hasznosítható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B802F8A9-EE17-4A8F-833B-75C780C6E3FF}"/>
              </a:ext>
            </a:extLst>
          </p:cNvPr>
          <p:cNvCxnSpPr/>
          <p:nvPr/>
        </p:nvCxnSpPr>
        <p:spPr>
          <a:xfrm flipH="1">
            <a:off x="1148158" y="3943071"/>
            <a:ext cx="1080120" cy="729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3FA95237-4054-4D81-934E-E00F4DA8C114}"/>
              </a:ext>
            </a:extLst>
          </p:cNvPr>
          <p:cNvSpPr txBox="1">
            <a:spLocks/>
          </p:cNvSpPr>
          <p:nvPr/>
        </p:nvSpPr>
        <p:spPr>
          <a:xfrm>
            <a:off x="54725" y="4952415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Az eltárolt víz nem terheli a vízelvezető rendszert</a:t>
            </a:r>
          </a:p>
        </p:txBody>
      </p:sp>
    </p:spTree>
    <p:extLst>
      <p:ext uri="{BB962C8B-B14F-4D97-AF65-F5344CB8AC3E}">
        <p14:creationId xmlns:p14="http://schemas.microsoft.com/office/powerpoint/2010/main" val="1700347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2304256"/>
          </a:xfrm>
        </p:spPr>
        <p:txBody>
          <a:bodyPr/>
          <a:lstStyle/>
          <a:p>
            <a:r>
              <a:rPr lang="hu-HU" dirty="0"/>
              <a:t>Köszönjük</a:t>
            </a:r>
            <a:br>
              <a:rPr lang="hu-HU" dirty="0"/>
            </a:b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08893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37192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66216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806687" cy="5821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251520" y="170080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FF0000"/>
                </a:solidFill>
              </a:rPr>
              <a:t>Gondoljuk meg mielőtt megnyitnánk a vízcsapot!</a:t>
            </a:r>
          </a:p>
        </p:txBody>
      </p:sp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998820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11560" y="173608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9592" y="270892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És úgy tűnik nem emlékszik semmire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71600" y="3717032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ookman Old Style" panose="02050604050505020204" pitchFamily="18" charset="0"/>
              </a:rPr>
              <a:t>„Az ember ezt, ha egykor ellesi,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Vegykonyhájában szintén megteszi. -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Te nagy konyhádba </a:t>
            </a:r>
            <a:r>
              <a:rPr lang="hu-HU" dirty="0" err="1">
                <a:latin typeface="Bookman Old Style" panose="02050604050505020204" pitchFamily="18" charset="0"/>
              </a:rPr>
              <a:t>helyzéd</a:t>
            </a:r>
            <a:r>
              <a:rPr lang="hu-HU" dirty="0">
                <a:latin typeface="Bookman Old Style" panose="02050604050505020204" pitchFamily="18" charset="0"/>
              </a:rPr>
              <a:t> embered,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S elnézed néki, hogy kontárkodik,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Kotyvaszt s magát istennek képzeli.”</a:t>
            </a:r>
          </a:p>
          <a:p>
            <a:pPr algn="ctr"/>
            <a:endParaRPr lang="hu-HU" dirty="0">
              <a:latin typeface="Bookman Old Style" panose="02050604050505020204" pitchFamily="18" charset="0"/>
            </a:endParaRPr>
          </a:p>
          <a:p>
            <a:pPr algn="ctr"/>
            <a:r>
              <a:rPr lang="hu-HU" sz="1200" dirty="0">
                <a:latin typeface="Bookman Old Style" panose="02050604050505020204" pitchFamily="18" charset="0"/>
              </a:rPr>
              <a:t>Madách Imre Ember tragédiája</a:t>
            </a:r>
          </a:p>
        </p:txBody>
      </p:sp>
    </p:spTree>
    <p:extLst>
      <p:ext uri="{BB962C8B-B14F-4D97-AF65-F5344CB8AC3E}">
        <p14:creationId xmlns:p14="http://schemas.microsoft.com/office/powerpoint/2010/main" val="3362875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</TotalTime>
  <Words>577</Words>
  <Application>Microsoft Office PowerPoint</Application>
  <PresentationFormat>Diavetítés a képernyőre (4:3 oldalarány)</PresentationFormat>
  <Paragraphs>153</Paragraphs>
  <Slides>48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2" baseType="lpstr">
      <vt:lpstr>Arial</vt:lpstr>
      <vt:lpstr>Bookman Old Style</vt:lpstr>
      <vt:lpstr>Calibri</vt:lpstr>
      <vt:lpstr>Office-téma</vt:lpstr>
      <vt:lpstr>TOP-2.1.3-15-FE1-2016-00015  Sárbogárd város belterületi vízrendezése </vt:lpstr>
      <vt:lpstr>Jó napot kívánunk !  </vt:lpstr>
      <vt:lpstr>Mező Bálint  okl. Vízépítő mérnök BME 2017 Sárszemiklósi Általános Iskola 1998-2006 Lajtos János  okl. mezőgazdasági gépészmérnök  szie (GATE ) 1984 sárszentmiklósi általános Isola 1966-1974   </vt:lpstr>
      <vt:lpstr> "Víz! Se ízed nincs, se zamatod, nem lehet meghatározni téged, megízlelnek, anélkül, hogy megismernének. Nem szükséges vagy az életben: maga az élet vagy.„ (Saint-Exupéry)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Ady Endre: A magyar Ugaron   Vad indák gyűrűznek körül, Míg a föld alvó lelkét lesem, Régmult virágok illata Bódít szerelmesen.  </vt:lpstr>
      <vt:lpstr>Külterületi vízelvezetés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Összefoglaló zárszó  </vt:lpstr>
      <vt:lpstr>PowerPoint-bemutató</vt:lpstr>
      <vt:lpstr>Köszönjük 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Lajtos Janos</cp:lastModifiedBy>
  <cp:revision>112</cp:revision>
  <dcterms:created xsi:type="dcterms:W3CDTF">2014-03-03T11:13:53Z</dcterms:created>
  <dcterms:modified xsi:type="dcterms:W3CDTF">2018-03-22T19:30:07Z</dcterms:modified>
</cp:coreProperties>
</file>